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6" r:id="rId1"/>
  </p:sldMasterIdLst>
  <p:notesMasterIdLst>
    <p:notesMasterId r:id="rId19"/>
  </p:notesMasterIdLst>
  <p:sldIdLst>
    <p:sldId id="266" r:id="rId2"/>
    <p:sldId id="267" r:id="rId3"/>
    <p:sldId id="300" r:id="rId4"/>
    <p:sldId id="277" r:id="rId5"/>
    <p:sldId id="307" r:id="rId6"/>
    <p:sldId id="308" r:id="rId7"/>
    <p:sldId id="278" r:id="rId8"/>
    <p:sldId id="279" r:id="rId9"/>
    <p:sldId id="309" r:id="rId10"/>
    <p:sldId id="320" r:id="rId11"/>
    <p:sldId id="321" r:id="rId12"/>
    <p:sldId id="312" r:id="rId13"/>
    <p:sldId id="322" r:id="rId14"/>
    <p:sldId id="323" r:id="rId15"/>
    <p:sldId id="315" r:id="rId16"/>
    <p:sldId id="294" r:id="rId17"/>
    <p:sldId id="296" r:id="rId18"/>
  </p:sldIdLst>
  <p:sldSz cx="12192000" cy="6858000"/>
  <p:notesSz cx="6858000" cy="9144000"/>
  <p:embeddedFontLst>
    <p:embeddedFont>
      <p:font typeface="Noto Sans" panose="020B0502040504020204" pitchFamily="34" charset="0"/>
      <p:regular r:id="rId20"/>
      <p:bold r:id="rId21"/>
    </p:embeddedFont>
    <p:embeddedFont>
      <p:font typeface="Noto Sans Black" panose="020B0502040504020204" pitchFamily="34" charset="0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0067" autoAdjust="0"/>
    <p:restoredTop sz="75131" autoAdjust="0"/>
  </p:normalViewPr>
  <p:slideViewPr>
    <p:cSldViewPr snapToGrid="0">
      <p:cViewPr varScale="1">
        <p:scale>
          <a:sx n="66" d="100"/>
          <a:sy n="66" d="100"/>
        </p:scale>
        <p:origin x="81" y="45"/>
      </p:cViewPr>
      <p:guideLst/>
    </p:cSldViewPr>
  </p:slideViewPr>
  <p:notesTextViewPr>
    <p:cViewPr>
      <p:scale>
        <a:sx n="105" d="100"/>
        <a:sy n="10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28B0A80-13FA-472B-8D8B-AE29A549330E}" type="datetime1">
              <a:rPr lang="ko-KR" altLang="en-US"/>
              <a:pPr lvl="0">
                <a:defRPr/>
              </a:pPr>
              <a:t>2025-05-24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B55ED50-7657-40F4-8D4C-C1F121A6F0D8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ko-KR" altLang="en-US" smtClean="0"/>
              <a:pPr lvl="0"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0267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07387-4C3F-B1C8-5A24-7D1D3B8C3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D9134E2-8255-8BC1-4A08-BFC48F22E66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5E03155-6DF5-35E6-5179-B88B734EFF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056DF8-90FA-80C3-A6D3-A6D71E86FA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8258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8433C3-C94F-E917-0366-CE1CBBF9A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DA7A514-C449-9EA9-4F0F-39643711C9E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F7BD35E-B803-358E-B715-C1288B0875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F2F85F-168E-9B76-F5C0-14F0D90A2A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3459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3D07C-442E-1948-6BDF-9B7FB13B3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7D2F134-888B-FC38-9D35-E4A7A0C7D50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D7048DA-F1FA-6FFC-2FB7-D439FB10DD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7A5F6E-4127-F735-64DC-CF0F429B73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5184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39431-F4B5-1F1A-4E07-E2D29BE61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627E33A-CD44-42FD-396D-C34DEB8795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27E8E26-B331-CA05-0BCB-4A919E779A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19AAC5-A3A8-FADC-9087-4A1FE10C6F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71519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FAAFB-F465-6EA8-FBC8-6D1FAE5B8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26BDFC6-E778-251E-694B-D898CE4036A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404A07C-D8B0-E449-D102-F6D91A1CEC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E9332D-0092-F735-6B7A-8EA60170AC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CB55ED50-7657-40F4-8D4C-C1F121A6F0D8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8962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852C0-BD29-03A4-6FB5-10611996E1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D67F71-F1F7-DB41-71FF-DC0EFAE0B5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375B6A-69E8-6DBA-DE03-214DA2285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8ED82A-FB15-F28F-0C57-8BB6AD5A4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F5C866-A01B-CA70-326A-9C89D5D18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20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64D708-228A-1784-F832-3583D8D91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51D275-F0C2-5462-448B-94A5A0824F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7FFBE3-C030-A932-0CDF-C12E9652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11E188-4351-7081-D76A-529067C58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17097B-1197-E541-8ECA-A2990651E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828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998AD2E-C1D9-1D07-AF8E-966A787B1E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D97B49-2072-531B-3628-9AC401AB46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78F4E1-B6C4-6ED6-81C2-229F1DCF8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B8D8E7-05A1-4C30-5440-CF897ABE9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99065D-5193-8CE8-9306-9FE22C2BA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15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2CD456-B735-0B81-B746-A1E24C28E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C8C822-613A-1CD4-4A05-25B0D282C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F214FC-3267-C756-37CE-F92310C4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EC5B13-3863-8FEF-F9E9-2906158C2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49A1DA-C283-30D9-3DB5-4CFB06E8C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196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C3E7FF-D42D-0B05-C346-C26F60242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35E195-3A17-9A2E-CBD5-7313E90FA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958010-461C-4C28-1159-EEB74D86D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4CA185-70C3-6562-7064-1F715AAAA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7F24C1-9206-125E-D09E-5FAEFAF0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4587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150173-ABBA-4FCA-CA61-A9F8926F5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57E0DE-58C5-FEEB-FFB2-D3EDA5A1F5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E224F2-810B-44CF-DF7C-9C2077677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4DCE97-0972-CC65-F689-9B830625F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5F12BE-7C67-2195-6315-5118B1B10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88C5AF-1B28-3523-4EF0-DA342EDFB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219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CD3784-1016-387C-DBDF-1BEA915C0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EC5B45-7446-648A-1781-5F6EB3F0E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20D129-8969-A36D-A946-06228F9BEA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EAFB237-FEC9-B8FA-E4E1-779FBED8D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6750443-08CC-F3AC-550A-F21C60BDB9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B7B9EAD-F35B-DBD9-B76F-AAC0D102E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BDE27B-792A-B737-FFBC-937CB01C9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DC7618C-107A-31B2-CC04-65A05E2E3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24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602F7A-08F9-CA4B-1C6C-713841F26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D59741D-7D5B-0AFD-F6C9-486A61BF8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FB5CEC8-64A2-FA40-3167-EC30A92B2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E4A48D-1083-E51B-D4A4-3812C9AE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111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82738A-FBD4-8E33-BCA4-5833838E1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9E6774E-96F4-5611-0229-423B916EC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3A8926-81E4-C72C-11C2-A7539CBB7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490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49FE48-79D4-BC68-4A22-D2EF69B5C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D25AC-157F-BDB7-29B7-5064A21E0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4A79EB-EEA4-056B-4599-9C2FD0F8C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78A249-AFAE-CE69-F167-468EACD8C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955ABF-8013-DCB6-9D42-C1966533D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C9BD4E-F22C-9A95-258C-658DAADD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911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B42E51-AE42-4FD2-5E80-8A828B1C5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82E892F-DCB0-1AA9-99BC-AB26C89B4A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4B05E12-50BC-CE97-8B01-F80902F690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C85286-DA65-8996-F7C7-91CDBF55B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836EB6-25FB-C065-F950-30B65041A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23F28E-C1CE-BB20-4E2C-322096B7F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808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58A125D-7C01-36B6-51AD-0E22A9017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B1F258-75E2-D0E6-95B0-B7D308D03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B3ADA5-85DA-C3C9-B76B-7C71119B02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F78DDA-7470-4831-902C-2662EE8EA35E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FF23E7-B332-16B2-467B-A02FB4359A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E72F6F-1CF9-56A1-7B69-8371624B01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160A86-96F1-42F6-BAD0-BCF50CC98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176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56FC414-5C45-9B3A-7541-25BFA36AD235}"/>
              </a:ext>
            </a:extLst>
          </p:cNvPr>
          <p:cNvSpPr/>
          <p:nvPr/>
        </p:nvSpPr>
        <p:spPr>
          <a:xfrm>
            <a:off x="-1" y="-14512"/>
            <a:ext cx="12191999" cy="6858000"/>
          </a:xfrm>
          <a:prstGeom prst="rect">
            <a:avLst/>
          </a:prstGeom>
          <a:solidFill>
            <a:srgbClr val="000000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902A41-9C58-4FF6-8A58-3B2C647531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2015" y="4767898"/>
            <a:ext cx="2807970" cy="1312862"/>
          </a:xfrm>
        </p:spPr>
        <p:txBody>
          <a:bodyPr>
            <a:normAutofit fontScale="92500" lnSpcReduction="20000"/>
          </a:bodyPr>
          <a:lstStyle/>
          <a:p>
            <a:endParaRPr lang="en-US" altLang="ko-KR" sz="2000" dirty="0">
              <a:solidFill>
                <a:schemeClr val="bg1"/>
              </a:solidFill>
              <a:latin typeface="+mn-ea"/>
              <a:cs typeface="Malgun Gothic Semilight" panose="020B0502040204020203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  <a:cs typeface="Malgun Gothic Semilight" panose="020B0502040204020203" pitchFamily="50" charset="-127"/>
              </a:rPr>
              <a:t>00000000 </a:t>
            </a:r>
            <a:r>
              <a:rPr lang="ko-KR" altLang="en-US" sz="2000" dirty="0">
                <a:solidFill>
                  <a:schemeClr val="bg1"/>
                </a:solidFill>
                <a:latin typeface="+mn-ea"/>
                <a:cs typeface="Malgun Gothic Semilight" panose="020B0502040204020203" pitchFamily="50" charset="-127"/>
              </a:rPr>
              <a:t>김수현</a:t>
            </a:r>
            <a:endParaRPr lang="en-US" altLang="ko-KR" sz="2000" dirty="0">
              <a:solidFill>
                <a:schemeClr val="bg1"/>
              </a:solidFill>
              <a:latin typeface="+mn-ea"/>
              <a:cs typeface="Malgun Gothic Semilight" panose="020B0502040204020203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  <a:cs typeface="Malgun Gothic Semilight" panose="020B0502040204020203" pitchFamily="50" charset="-127"/>
              </a:rPr>
              <a:t>23102318 </a:t>
            </a:r>
            <a:r>
              <a:rPr lang="ko-KR" altLang="en-US" sz="2000" dirty="0">
                <a:solidFill>
                  <a:schemeClr val="bg1"/>
                </a:solidFill>
                <a:latin typeface="+mn-ea"/>
                <a:cs typeface="Malgun Gothic Semilight" panose="020B0502040204020203" pitchFamily="50" charset="-127"/>
              </a:rPr>
              <a:t>김은주</a:t>
            </a:r>
            <a:endParaRPr lang="en-US" altLang="ko-KR" sz="2000" dirty="0">
              <a:solidFill>
                <a:schemeClr val="bg1"/>
              </a:solidFill>
              <a:latin typeface="+mn-ea"/>
              <a:cs typeface="Malgun Gothic Semilight" panose="020B0502040204020203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+mn-ea"/>
                <a:cs typeface="Malgun Gothic Semilight" panose="020B0502040204020203" pitchFamily="50" charset="-127"/>
              </a:rPr>
              <a:t>00000000 </a:t>
            </a:r>
            <a:r>
              <a:rPr lang="ko-KR" altLang="en-US" sz="2000" dirty="0">
                <a:solidFill>
                  <a:schemeClr val="bg1"/>
                </a:solidFill>
                <a:latin typeface="+mn-ea"/>
                <a:cs typeface="Malgun Gothic Semilight" panose="020B0502040204020203" pitchFamily="50" charset="-127"/>
              </a:rPr>
              <a:t>장승호</a:t>
            </a: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89E0EB5C-1845-5172-120E-6BD161AE7E02}"/>
              </a:ext>
            </a:extLst>
          </p:cNvPr>
          <p:cNvSpPr txBox="1">
            <a:spLocks/>
          </p:cNvSpPr>
          <p:nvPr/>
        </p:nvSpPr>
        <p:spPr>
          <a:xfrm>
            <a:off x="0" y="2215198"/>
            <a:ext cx="12191999" cy="16633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ko-KR" sz="4400" dirty="0">
                <a:ln w="9525">
                  <a:solidFill>
                    <a:srgbClr val="000000"/>
                  </a:solidFill>
                </a:ln>
                <a:solidFill>
                  <a:schemeClr val="bg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rPr>
              <a:t>Best</a:t>
            </a:r>
            <a:r>
              <a:rPr lang="ko-KR" altLang="en-US" sz="4400" dirty="0">
                <a:ln w="9525">
                  <a:solidFill>
                    <a:srgbClr val="000000"/>
                  </a:solidFill>
                </a:ln>
                <a:solidFill>
                  <a:schemeClr val="bg1"/>
                </a:solidFill>
                <a:latin typeface="Noto Sans Black" panose="020B0502040504020204" pitchFamily="34" charset="0"/>
                <a:ea typeface="Noto Sans KR Black" panose="020B0200000000000000" pitchFamily="50" charset="-127"/>
                <a:cs typeface="Noto Sans Black" panose="020B0502040504020204" pitchFamily="34" charset="0"/>
              </a:rPr>
              <a:t> </a:t>
            </a:r>
            <a:r>
              <a:rPr lang="en-US" altLang="ko-KR" sz="4400" dirty="0">
                <a:ln w="9525">
                  <a:solidFill>
                    <a:srgbClr val="000000"/>
                  </a:solidFill>
                </a:ln>
                <a:solidFill>
                  <a:schemeClr val="bg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rPr>
              <a:t>Subway</a:t>
            </a:r>
            <a:r>
              <a:rPr lang="ko-KR" altLang="en-US" sz="4400" dirty="0">
                <a:ln w="9525">
                  <a:solidFill>
                    <a:srgbClr val="000000"/>
                  </a:solidFill>
                </a:ln>
                <a:solidFill>
                  <a:schemeClr val="bg1"/>
                </a:solidFill>
                <a:latin typeface="Noto Sans Black" panose="020B0502040504020204" pitchFamily="34" charset="0"/>
                <a:ea typeface="Noto Sans KR Black" panose="020B0200000000000000" pitchFamily="50" charset="-127"/>
                <a:cs typeface="Noto Sans Black" panose="020B0502040504020204" pitchFamily="34" charset="0"/>
              </a:rPr>
              <a:t> </a:t>
            </a:r>
            <a:r>
              <a:rPr lang="en-US" altLang="ko-KR" sz="4400" dirty="0">
                <a:ln w="9525">
                  <a:solidFill>
                    <a:srgbClr val="000000"/>
                  </a:solidFill>
                </a:ln>
                <a:solidFill>
                  <a:schemeClr val="bg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rPr>
              <a:t>Route</a:t>
            </a:r>
            <a:r>
              <a:rPr lang="ko-KR" altLang="en-US" sz="4400" dirty="0">
                <a:ln w="9525">
                  <a:solidFill>
                    <a:srgbClr val="000000"/>
                  </a:solidFill>
                </a:ln>
                <a:solidFill>
                  <a:schemeClr val="bg1"/>
                </a:solidFill>
                <a:latin typeface="Noto Sans Black" panose="020B0502040504020204" pitchFamily="34" charset="0"/>
                <a:ea typeface="Noto Sans KR Black" panose="020B0200000000000000" pitchFamily="50" charset="-127"/>
                <a:cs typeface="Noto Sans Black" panose="020B0502040504020204" pitchFamily="34" charset="0"/>
              </a:rPr>
              <a:t> </a:t>
            </a:r>
            <a:r>
              <a:rPr lang="en-US" altLang="ko-KR" sz="4400" dirty="0">
                <a:ln w="9525">
                  <a:solidFill>
                    <a:srgbClr val="000000"/>
                  </a:solidFill>
                </a:ln>
                <a:solidFill>
                  <a:schemeClr val="bg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rPr>
              <a:t>in Seoul</a:t>
            </a:r>
          </a:p>
          <a:p>
            <a:pPr>
              <a:lnSpc>
                <a:spcPct val="110000"/>
              </a:lnSpc>
            </a:pPr>
            <a:r>
              <a:rPr lang="en-US" altLang="ko-KR" sz="2800" dirty="0">
                <a:ln w="9525">
                  <a:solidFill>
                    <a:srgbClr val="000000"/>
                  </a:solidFill>
                </a:ln>
                <a:solidFill>
                  <a:schemeClr val="bg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rPr>
              <a:t>using by Dijkstra, A*, Transit algorithm</a:t>
            </a:r>
            <a:endParaRPr lang="ko-KR" altLang="en-US" sz="4400" dirty="0">
              <a:ln w="9525">
                <a:solidFill>
                  <a:srgbClr val="000000"/>
                </a:solidFill>
              </a:ln>
              <a:solidFill>
                <a:schemeClr val="bg1"/>
              </a:solidFill>
              <a:latin typeface="Noto Sans Black" panose="020B0502040504020204" pitchFamily="34" charset="0"/>
              <a:ea typeface="Noto Sans KR Black" panose="020B0200000000000000" pitchFamily="50" charset="-127"/>
              <a:cs typeface="Noto Sans Black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390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99BF35-E4CD-7729-8D5B-E75A74AC89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029C2164-EEC9-43AC-35C4-40B7CBF305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942781DB-9D7A-C025-F113-E0A1B1B1B183}"/>
              </a:ext>
            </a:extLst>
          </p:cNvPr>
          <p:cNvSpPr txBox="1">
            <a:spLocks/>
          </p:cNvSpPr>
          <p:nvPr/>
        </p:nvSpPr>
        <p:spPr>
          <a:xfrm>
            <a:off x="548640" y="485775"/>
            <a:ext cx="4196080" cy="571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en-US" sz="3200" b="1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제목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0101B2-2D15-76F7-CA97-71DDAF08982B}"/>
              </a:ext>
            </a:extLst>
          </p:cNvPr>
          <p:cNvSpPr txBox="1"/>
          <p:nvPr/>
        </p:nvSpPr>
        <p:spPr>
          <a:xfrm>
            <a:off x="548639" y="1429655"/>
            <a:ext cx="9423264" cy="4459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r>
              <a:rPr lang="en-US" altLang="ko-KR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</a:t>
            </a:r>
            <a:r>
              <a:rPr lang="ko-KR" altLang="en-US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 </a:t>
            </a:r>
            <a:endParaRPr lang="en-US" altLang="ko-KR" sz="2400" b="1" dirty="0">
              <a:solidFill>
                <a:srgbClr val="CA0260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1.</a:t>
            </a:r>
          </a:p>
          <a:p>
            <a:pPr>
              <a:lnSpc>
                <a:spcPct val="150000"/>
              </a:lnSpc>
            </a:pPr>
            <a:endParaRPr lang="ko-KR" altLang="en-US" sz="2400" dirty="0">
              <a:latin typeface="Noto Sans" panose="020B0502040504020204" pitchFamily="34" charset="0"/>
              <a:ea typeface="Noto Sans KR" panose="020B0200000000000000" pitchFamily="50" charset="-127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5400DC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r>
              <a:rPr lang="en-US" altLang="ko-KR" sz="2400" b="1" dirty="0">
                <a:solidFill>
                  <a:srgbClr val="5400DC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2B71E3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r>
              <a:rPr lang="en-US" altLang="ko-KR" sz="2400" b="1" dirty="0">
                <a:solidFill>
                  <a:srgbClr val="2B71E3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2101968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432F9-6C5F-8A1F-BB00-1874EC007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3BB0800D-FB40-A72B-53EF-B0E0E06B33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8821C30C-6641-209F-1478-723E9159B29B}"/>
              </a:ext>
            </a:extLst>
          </p:cNvPr>
          <p:cNvSpPr txBox="1">
            <a:spLocks/>
          </p:cNvSpPr>
          <p:nvPr/>
        </p:nvSpPr>
        <p:spPr>
          <a:xfrm>
            <a:off x="548640" y="485775"/>
            <a:ext cx="4196080" cy="571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en-US" sz="3200" b="1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제목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1414D06-777F-D25B-A572-306C4B374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" y="1417320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i="0" dirty="0">
                <a:effectLst/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endParaRPr lang="en-US" altLang="ko-KR" sz="2400" b="1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indent="0">
              <a:buNone/>
            </a:pPr>
            <a:endParaRPr lang="en-US" altLang="ko-KR" sz="2000" b="1" i="0" dirty="0"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indent="0">
              <a:buNone/>
            </a:pPr>
            <a:r>
              <a:rPr lang="ko-KR" altLang="en-US" sz="2000" b="0" i="0" dirty="0">
                <a:effectLst/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3266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6FC4DB-9EAE-6009-0D56-E73F478A2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E8A9799-CFCE-67F9-B3EB-339A7A71A95B}"/>
              </a:ext>
            </a:extLst>
          </p:cNvPr>
          <p:cNvGrpSpPr/>
          <p:nvPr/>
        </p:nvGrpSpPr>
        <p:grpSpPr>
          <a:xfrm>
            <a:off x="3766288" y="1679473"/>
            <a:ext cx="4659424" cy="3499051"/>
            <a:chOff x="3766288" y="2020446"/>
            <a:chExt cx="4659424" cy="3499051"/>
          </a:xfrm>
        </p:grpSpPr>
        <p:pic>
          <p:nvPicPr>
            <p:cNvPr id="5" name="Picture 2" descr="Sleek Blue to Red Gradient Wallpaper - Modern Fluid Art for Desktop -  Heroscreen">
              <a:extLst>
                <a:ext uri="{FF2B5EF4-FFF2-40B4-BE49-F238E27FC236}">
                  <a16:creationId xmlns:a16="http://schemas.microsoft.com/office/drawing/2014/main" id="{3060368B-F0EF-F52D-4764-1A559A4C9C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39" t="1937" r="23645" b="1363"/>
            <a:stretch/>
          </p:blipFill>
          <p:spPr bwMode="auto">
            <a:xfrm rot="5814938">
              <a:off x="4346474" y="1969972"/>
              <a:ext cx="3499051" cy="3600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부제목 2">
              <a:extLst>
                <a:ext uri="{FF2B5EF4-FFF2-40B4-BE49-F238E27FC236}">
                  <a16:creationId xmlns:a16="http://schemas.microsoft.com/office/drawing/2014/main" id="{234B730E-BE54-A726-3386-9865914DC6F3}"/>
                </a:ext>
              </a:extLst>
            </p:cNvPr>
            <p:cNvSpPr txBox="1">
              <a:spLocks/>
            </p:cNvSpPr>
            <p:nvPr/>
          </p:nvSpPr>
          <p:spPr>
            <a:xfrm>
              <a:off x="3766288" y="2993481"/>
              <a:ext cx="4659424" cy="16633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lang="en-US" altLang="ko-KR" sz="4000" b="1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20000"/>
                      </a:schemeClr>
                    </a:glow>
                  </a:effectLst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Transit</a:t>
              </a:r>
            </a:p>
            <a:p>
              <a:pPr>
                <a:lnSpc>
                  <a:spcPct val="110000"/>
                </a:lnSpc>
              </a:pPr>
              <a:r>
                <a:rPr lang="en-US" altLang="ko-KR" sz="4000" b="1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20000"/>
                      </a:schemeClr>
                    </a:glow>
                  </a:effectLst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Algorithm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1072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A6787-BDE3-5AAC-530F-03C23C248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90121E98-45CB-3CCB-041B-A03F407014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44D12CC2-7D38-6A8F-F450-FB79CCFF4AA9}"/>
              </a:ext>
            </a:extLst>
          </p:cNvPr>
          <p:cNvSpPr txBox="1">
            <a:spLocks/>
          </p:cNvSpPr>
          <p:nvPr/>
        </p:nvSpPr>
        <p:spPr>
          <a:xfrm>
            <a:off x="548640" y="485775"/>
            <a:ext cx="4196080" cy="571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en-US" sz="3200" b="1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제목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AF7CC8-BFBA-6C63-CBD6-F2633D7F58F6}"/>
              </a:ext>
            </a:extLst>
          </p:cNvPr>
          <p:cNvSpPr txBox="1"/>
          <p:nvPr/>
        </p:nvSpPr>
        <p:spPr>
          <a:xfrm>
            <a:off x="548639" y="1429655"/>
            <a:ext cx="9423264" cy="4459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r>
              <a:rPr lang="en-US" altLang="ko-KR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</a:t>
            </a:r>
            <a:r>
              <a:rPr lang="ko-KR" altLang="en-US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 </a:t>
            </a:r>
            <a:endParaRPr lang="en-US" altLang="ko-KR" sz="2400" b="1" dirty="0">
              <a:solidFill>
                <a:srgbClr val="CA0260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1.</a:t>
            </a:r>
          </a:p>
          <a:p>
            <a:pPr>
              <a:lnSpc>
                <a:spcPct val="150000"/>
              </a:lnSpc>
            </a:pPr>
            <a:endParaRPr lang="ko-KR" altLang="en-US" sz="2400" dirty="0">
              <a:latin typeface="Noto Sans" panose="020B0502040504020204" pitchFamily="34" charset="0"/>
              <a:ea typeface="Noto Sans KR" panose="020B0200000000000000" pitchFamily="50" charset="-127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5400DC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r>
              <a:rPr lang="en-US" altLang="ko-KR" sz="2400" b="1" dirty="0">
                <a:solidFill>
                  <a:srgbClr val="5400DC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2B71E3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r>
              <a:rPr lang="en-US" altLang="ko-KR" sz="2400" b="1" dirty="0">
                <a:solidFill>
                  <a:srgbClr val="2B71E3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1971491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BB00B3-0EE4-7BDC-3B2F-FE48F8946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6111A432-1EF6-E4B3-6A73-3EC99F6B99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C46EC8BF-03CF-B72E-C3E6-41EC3360FA88}"/>
              </a:ext>
            </a:extLst>
          </p:cNvPr>
          <p:cNvSpPr txBox="1">
            <a:spLocks/>
          </p:cNvSpPr>
          <p:nvPr/>
        </p:nvSpPr>
        <p:spPr>
          <a:xfrm>
            <a:off x="548640" y="485775"/>
            <a:ext cx="4196080" cy="571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en-US" sz="3200" b="1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제목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CA22AA2D-CA35-BCFB-102F-90F8BF3B6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" y="1417320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i="0" dirty="0">
                <a:effectLst/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endParaRPr lang="en-US" altLang="ko-KR" sz="2400" b="1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indent="0">
              <a:buNone/>
            </a:pPr>
            <a:endParaRPr lang="en-US" altLang="ko-KR" sz="2000" b="1" i="0" dirty="0"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indent="0">
              <a:buNone/>
            </a:pPr>
            <a:r>
              <a:rPr lang="ko-KR" altLang="en-US" sz="2000" b="0" i="0" dirty="0">
                <a:effectLst/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1243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FEAD1-9BBA-4A8E-922D-4C40F7B71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431DC0B7-CF6B-DC5A-F4BD-A46CCB839258}"/>
              </a:ext>
            </a:extLst>
          </p:cNvPr>
          <p:cNvGrpSpPr/>
          <p:nvPr/>
        </p:nvGrpSpPr>
        <p:grpSpPr>
          <a:xfrm>
            <a:off x="3766288" y="1679473"/>
            <a:ext cx="4659424" cy="3499051"/>
            <a:chOff x="3766288" y="2020446"/>
            <a:chExt cx="4659424" cy="3499051"/>
          </a:xfrm>
        </p:grpSpPr>
        <p:pic>
          <p:nvPicPr>
            <p:cNvPr id="5" name="Picture 2" descr="Sleek Blue to Red Gradient Wallpaper - Modern Fluid Art for Desktop -  Heroscreen">
              <a:extLst>
                <a:ext uri="{FF2B5EF4-FFF2-40B4-BE49-F238E27FC236}">
                  <a16:creationId xmlns:a16="http://schemas.microsoft.com/office/drawing/2014/main" id="{CF0BE257-19D3-5C40-7A52-460280050D8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39" t="1937" r="23645" b="1363"/>
            <a:stretch/>
          </p:blipFill>
          <p:spPr bwMode="auto">
            <a:xfrm rot="5814938">
              <a:off x="4346474" y="1969972"/>
              <a:ext cx="3499051" cy="3600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부제목 2">
              <a:extLst>
                <a:ext uri="{FF2B5EF4-FFF2-40B4-BE49-F238E27FC236}">
                  <a16:creationId xmlns:a16="http://schemas.microsoft.com/office/drawing/2014/main" id="{E6FAAF4C-C1D6-3760-8A14-DB5197FC6B93}"/>
                </a:ext>
              </a:extLst>
            </p:cNvPr>
            <p:cNvSpPr txBox="1">
              <a:spLocks/>
            </p:cNvSpPr>
            <p:nvPr/>
          </p:nvSpPr>
          <p:spPr>
            <a:xfrm>
              <a:off x="3766288" y="3392599"/>
              <a:ext cx="4659424" cy="88689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lang="en-US" altLang="ko-KR" sz="4000" b="1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20000"/>
                      </a:schemeClr>
                    </a:glow>
                  </a:effectLst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89584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05463F4D-AB0D-82A8-6110-DBFEB30BF0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C10D8C32-2822-95F6-8609-294BA5408ADB}"/>
              </a:ext>
            </a:extLst>
          </p:cNvPr>
          <p:cNvSpPr txBox="1">
            <a:spLocks/>
          </p:cNvSpPr>
          <p:nvPr/>
        </p:nvSpPr>
        <p:spPr>
          <a:xfrm>
            <a:off x="548640" y="485775"/>
            <a:ext cx="3403600" cy="571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3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Analysis</a:t>
            </a:r>
            <a:endParaRPr lang="ko-KR" altLang="en-US" sz="3200" b="1" dirty="0">
              <a:latin typeface="Noto Sans" panose="020B0502040504020204" pitchFamily="34" charset="0"/>
              <a:ea typeface="Noto Sans KR" panose="020B0200000000000000" pitchFamily="50" charset="-127"/>
              <a:cs typeface="Noto Sans" panose="020B050204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34CC7-6599-299E-17C2-3CF6EF3EA4F2}"/>
              </a:ext>
            </a:extLst>
          </p:cNvPr>
          <p:cNvSpPr txBox="1"/>
          <p:nvPr/>
        </p:nvSpPr>
        <p:spPr>
          <a:xfrm>
            <a:off x="548639" y="1510458"/>
            <a:ext cx="10724412" cy="587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84985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9BC51E35-65C1-AC6C-DFEA-E2E668576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0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DA902A41-9C58-4FF6-8A58-3B2C647531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9564" y="3979228"/>
            <a:ext cx="3512872" cy="60512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ko-KR" altLang="en-US" sz="2000" dirty="0">
                <a:latin typeface="Noto Sans" panose="020B0502040504020204" pitchFamily="34" charset="0"/>
                <a:ea typeface="Noto Sans KR Medium" panose="020B0200000000000000" pitchFamily="50" charset="-127"/>
                <a:cs typeface="Noto Sans" panose="020B0502040504020204" pitchFamily="34" charset="0"/>
              </a:rPr>
              <a:t>이상으로 발표를 마치겠습니다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.</a:t>
            </a:r>
            <a:endParaRPr lang="ko-KR" altLang="en-US" sz="2000" dirty="0">
              <a:latin typeface="Noto Sans" panose="020B0502040504020204" pitchFamily="34" charset="0"/>
              <a:ea typeface="Noto Sans KR Medium" panose="020B0200000000000000" pitchFamily="50" charset="-127"/>
              <a:cs typeface="Noto Sans" panose="020B0502040504020204" pitchFamily="34" charset="0"/>
            </a:endParaRP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89E0EB5C-1845-5172-120E-6BD161AE7E02}"/>
              </a:ext>
            </a:extLst>
          </p:cNvPr>
          <p:cNvSpPr txBox="1">
            <a:spLocks/>
          </p:cNvSpPr>
          <p:nvPr/>
        </p:nvSpPr>
        <p:spPr>
          <a:xfrm>
            <a:off x="1599247" y="1765618"/>
            <a:ext cx="8993506" cy="166338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ko-KR" sz="5400" dirty="0">
                <a:gradFill flip="none" rotWithShape="1">
                  <a:gsLst>
                    <a:gs pos="0">
                      <a:srgbClr val="DA3068"/>
                    </a:gs>
                    <a:gs pos="100000">
                      <a:srgbClr val="2B71E3"/>
                    </a:gs>
                  </a:gsLst>
                  <a:lin ang="2700000" scaled="1"/>
                  <a:tileRect/>
                </a:gra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rPr>
              <a:t>Thank you</a:t>
            </a:r>
          </a:p>
          <a:p>
            <a:pPr>
              <a:lnSpc>
                <a:spcPct val="110000"/>
              </a:lnSpc>
            </a:pPr>
            <a:r>
              <a:rPr lang="en-US" altLang="ko-KR" sz="5400" dirty="0">
                <a:gradFill flip="none" rotWithShape="1">
                  <a:gsLst>
                    <a:gs pos="0">
                      <a:srgbClr val="DA3068"/>
                    </a:gs>
                    <a:gs pos="100000">
                      <a:srgbClr val="2B71E3"/>
                    </a:gs>
                  </a:gsLst>
                  <a:lin ang="2700000" scaled="1"/>
                  <a:tileRect/>
                </a:gra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rPr>
              <a:t>for listening!</a:t>
            </a:r>
            <a:endParaRPr lang="ko-KR" altLang="en-US" sz="5400" dirty="0">
              <a:gradFill flip="none" rotWithShape="1">
                <a:gsLst>
                  <a:gs pos="0">
                    <a:srgbClr val="DA3068"/>
                  </a:gs>
                  <a:gs pos="100000">
                    <a:srgbClr val="2B71E3"/>
                  </a:gs>
                </a:gsLst>
                <a:lin ang="2700000" scaled="1"/>
                <a:tileRect/>
              </a:gradFill>
              <a:latin typeface="Noto Sans Black" panose="020B0502040504020204" pitchFamily="34" charset="0"/>
              <a:ea typeface="Noto Sans KR Black" panose="020B0200000000000000" pitchFamily="50" charset="-127"/>
              <a:cs typeface="Noto Sans Black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36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05463F4D-AB0D-82A8-6110-DBFEB30BF0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C10D8C32-2822-95F6-8609-294BA5408ADB}"/>
              </a:ext>
            </a:extLst>
          </p:cNvPr>
          <p:cNvSpPr txBox="1">
            <a:spLocks/>
          </p:cNvSpPr>
          <p:nvPr/>
        </p:nvSpPr>
        <p:spPr>
          <a:xfrm>
            <a:off x="522943" y="706986"/>
            <a:ext cx="3795057" cy="571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3200" b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Table of Contents</a:t>
            </a:r>
            <a:endParaRPr lang="ko-KR" altLang="en-US" sz="3200" b="1" dirty="0">
              <a:latin typeface="Noto Sans" panose="020B0502040504020204" pitchFamily="34" charset="0"/>
              <a:ea typeface="Noto Sans KR" panose="020B0200000000000000" pitchFamily="50" charset="-127"/>
              <a:cs typeface="Noto Sans" panose="020B050204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A609A7-B217-9EF4-B53C-6AB512439057}"/>
              </a:ext>
            </a:extLst>
          </p:cNvPr>
          <p:cNvSpPr txBox="1"/>
          <p:nvPr/>
        </p:nvSpPr>
        <p:spPr>
          <a:xfrm>
            <a:off x="514322" y="1365556"/>
            <a:ext cx="3310522" cy="36744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Problem statement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 </a:t>
            </a:r>
            <a:r>
              <a:rPr lang="en-US" altLang="ko-KR" sz="24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Dijksta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Algorithm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A*</a:t>
            </a: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 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Algorithm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Transit</a:t>
            </a: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 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Algorithm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3739175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7894287-4789-566C-1BFF-FEE8AFEAE704}"/>
              </a:ext>
            </a:extLst>
          </p:cNvPr>
          <p:cNvGrpSpPr/>
          <p:nvPr/>
        </p:nvGrpSpPr>
        <p:grpSpPr>
          <a:xfrm>
            <a:off x="3766288" y="1679473"/>
            <a:ext cx="4659424" cy="3499051"/>
            <a:chOff x="3766288" y="2020446"/>
            <a:chExt cx="4659424" cy="3499051"/>
          </a:xfrm>
        </p:grpSpPr>
        <p:pic>
          <p:nvPicPr>
            <p:cNvPr id="5" name="Picture 2" descr="Sleek Blue to Red Gradient Wallpaper - Modern Fluid Art for Desktop -  Heroscreen">
              <a:extLst>
                <a:ext uri="{FF2B5EF4-FFF2-40B4-BE49-F238E27FC236}">
                  <a16:creationId xmlns:a16="http://schemas.microsoft.com/office/drawing/2014/main" id="{6EAAFBD1-149A-7F0E-F487-8B2E55F563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39" t="1937" r="23645" b="1363"/>
            <a:stretch/>
          </p:blipFill>
          <p:spPr bwMode="auto">
            <a:xfrm rot="5814938">
              <a:off x="4346474" y="1969972"/>
              <a:ext cx="3499051" cy="3600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부제목 2">
              <a:extLst>
                <a:ext uri="{FF2B5EF4-FFF2-40B4-BE49-F238E27FC236}">
                  <a16:creationId xmlns:a16="http://schemas.microsoft.com/office/drawing/2014/main" id="{89E0EB5C-1845-5172-120E-6BD161AE7E02}"/>
                </a:ext>
              </a:extLst>
            </p:cNvPr>
            <p:cNvSpPr txBox="1">
              <a:spLocks/>
            </p:cNvSpPr>
            <p:nvPr/>
          </p:nvSpPr>
          <p:spPr>
            <a:xfrm>
              <a:off x="3766288" y="3109593"/>
              <a:ext cx="4659424" cy="16633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lang="en-US" altLang="ko-KR" sz="4000" b="1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20000"/>
                      </a:schemeClr>
                    </a:glow>
                  </a:effectLst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Problem</a:t>
              </a:r>
            </a:p>
            <a:p>
              <a:pPr>
                <a:lnSpc>
                  <a:spcPct val="110000"/>
                </a:lnSpc>
              </a:pPr>
              <a:r>
                <a:rPr lang="en-US" altLang="ko-KR" sz="4000" b="1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20000"/>
                      </a:schemeClr>
                    </a:glow>
                  </a:effectLst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statement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3384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05463F4D-AB0D-82A8-6110-DBFEB30BF0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C10D8C32-2822-95F6-8609-294BA5408ADB}"/>
              </a:ext>
            </a:extLst>
          </p:cNvPr>
          <p:cNvSpPr txBox="1">
            <a:spLocks/>
          </p:cNvSpPr>
          <p:nvPr/>
        </p:nvSpPr>
        <p:spPr>
          <a:xfrm>
            <a:off x="548639" y="485774"/>
            <a:ext cx="4371704" cy="6463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3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Problem statement</a:t>
            </a:r>
            <a:endParaRPr lang="ko-KR" altLang="en-US" sz="3200" b="1" dirty="0">
              <a:latin typeface="Noto Sans" panose="020B0502040504020204" pitchFamily="34" charset="0"/>
              <a:ea typeface="Noto Sans KR" panose="020B0200000000000000" pitchFamily="50" charset="-127"/>
              <a:cs typeface="Noto Sans" panose="020B0502040504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34CC7-6599-299E-17C2-3CF6EF3EA4F2}"/>
              </a:ext>
            </a:extLst>
          </p:cNvPr>
          <p:cNvSpPr txBox="1"/>
          <p:nvPr/>
        </p:nvSpPr>
        <p:spPr>
          <a:xfrm>
            <a:off x="548639" y="1429655"/>
            <a:ext cx="11461932" cy="4458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Input</a:t>
            </a:r>
            <a:r>
              <a:rPr lang="ko-KR" altLang="en-US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  </a:t>
            </a:r>
            <a:endParaRPr lang="en-US" altLang="ko-KR" sz="2400" b="1" dirty="0">
              <a:solidFill>
                <a:srgbClr val="CA0260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 start and end stations are given. </a:t>
            </a:r>
            <a:b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Their format is flexible and can be chosen freely.</a:t>
            </a:r>
          </a:p>
          <a:p>
            <a:pPr>
              <a:lnSpc>
                <a:spcPct val="150000"/>
              </a:lnSpc>
            </a:pPr>
            <a:endParaRPr lang="ko-KR" altLang="en-US" sz="2400" dirty="0">
              <a:latin typeface="Noto Sans" panose="020B0502040504020204" pitchFamily="34" charset="0"/>
              <a:ea typeface="Noto Sans KR" panose="020B0200000000000000" pitchFamily="50" charset="-127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rgbClr val="5400DC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Output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Return the optimal subway route from the start station to the end station based on the provided subway data (see Figure 1).</a:t>
            </a:r>
            <a:b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 included the route, the total travel time, and the final answer.</a:t>
            </a:r>
          </a:p>
        </p:txBody>
      </p:sp>
    </p:spTree>
    <p:extLst>
      <p:ext uri="{BB962C8B-B14F-4D97-AF65-F5344CB8AC3E}">
        <p14:creationId xmlns:p14="http://schemas.microsoft.com/office/powerpoint/2010/main" val="3179584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D5AFA-6E7D-3C60-F9E0-AD9415D58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D5A613C0-FD94-978A-87B6-B853E46AF2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2D91AAC-BCA2-3806-745C-EED154E37A4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566" t="8571" r="5767" b="4762"/>
          <a:stretch/>
        </p:blipFill>
        <p:spPr>
          <a:xfrm>
            <a:off x="4223657" y="240030"/>
            <a:ext cx="7968343" cy="6676572"/>
          </a:xfrm>
          <a:prstGeom prst="rect">
            <a:avLst/>
          </a:prstGeom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D0A178BF-DCC9-7643-6A0B-2A82E04526C0}"/>
              </a:ext>
            </a:extLst>
          </p:cNvPr>
          <p:cNvSpPr txBox="1">
            <a:spLocks/>
          </p:cNvSpPr>
          <p:nvPr/>
        </p:nvSpPr>
        <p:spPr>
          <a:xfrm>
            <a:off x="548639" y="485774"/>
            <a:ext cx="4371704" cy="6463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altLang="ko-KR" sz="32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Figure 1</a:t>
            </a:r>
          </a:p>
          <a:p>
            <a:pPr algn="l">
              <a:lnSpc>
                <a:spcPct val="110000"/>
              </a:lnSpc>
            </a:pPr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 graph view</a:t>
            </a:r>
          </a:p>
          <a:p>
            <a:pPr algn="l">
              <a:lnSpc>
                <a:spcPct val="110000"/>
              </a:lnSpc>
            </a:pPr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of given subway data</a:t>
            </a:r>
            <a:endParaRPr lang="ko-KR" altLang="en-US" sz="2800" b="1" dirty="0">
              <a:latin typeface="Noto Sans" panose="020B0502040504020204" pitchFamily="34" charset="0"/>
              <a:ea typeface="Noto Sans KR" panose="020B0200000000000000" pitchFamily="50" charset="-127"/>
              <a:cs typeface="Noto Sans" panose="020B050204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1465BB-ADEB-9574-7DB1-AB4008556F2A}"/>
              </a:ext>
            </a:extLst>
          </p:cNvPr>
          <p:cNvSpPr txBox="1"/>
          <p:nvPr/>
        </p:nvSpPr>
        <p:spPr>
          <a:xfrm>
            <a:off x="548639" y="2343480"/>
            <a:ext cx="6156961" cy="3350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2B71E3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Specific ..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 travel time </a:t>
            </a:r>
            <a:b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between adjacent stations is 2 minutes.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b="1" dirty="0">
              <a:solidFill>
                <a:srgbClr val="2B71E3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The transfer time </a:t>
            </a:r>
            <a:b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between lines is also 2 minutes.</a:t>
            </a:r>
            <a:endParaRPr lang="en-US" altLang="ko-KR" sz="2400" b="1" dirty="0">
              <a:solidFill>
                <a:srgbClr val="2B71E3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957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8242CA-6960-29BD-F72E-76297E416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1A5307CD-4D7E-B297-5594-51FFEA2CE4D4}"/>
              </a:ext>
            </a:extLst>
          </p:cNvPr>
          <p:cNvGrpSpPr/>
          <p:nvPr/>
        </p:nvGrpSpPr>
        <p:grpSpPr>
          <a:xfrm>
            <a:off x="3766288" y="1679473"/>
            <a:ext cx="4659424" cy="3499051"/>
            <a:chOff x="3766288" y="2020446"/>
            <a:chExt cx="4659424" cy="3499051"/>
          </a:xfrm>
        </p:grpSpPr>
        <p:pic>
          <p:nvPicPr>
            <p:cNvPr id="5" name="Picture 2" descr="Sleek Blue to Red Gradient Wallpaper - Modern Fluid Art for Desktop -  Heroscreen">
              <a:extLst>
                <a:ext uri="{FF2B5EF4-FFF2-40B4-BE49-F238E27FC236}">
                  <a16:creationId xmlns:a16="http://schemas.microsoft.com/office/drawing/2014/main" id="{D46E30C8-FA51-E3B5-D9C6-9BD796FFB0A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39" t="1937" r="23645" b="1363"/>
            <a:stretch/>
          </p:blipFill>
          <p:spPr bwMode="auto">
            <a:xfrm rot="5814938">
              <a:off x="4346474" y="1969972"/>
              <a:ext cx="3499051" cy="3600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부제목 2">
              <a:extLst>
                <a:ext uri="{FF2B5EF4-FFF2-40B4-BE49-F238E27FC236}">
                  <a16:creationId xmlns:a16="http://schemas.microsoft.com/office/drawing/2014/main" id="{DB0549DF-9581-48C8-EB59-6E50A694E3C2}"/>
                </a:ext>
              </a:extLst>
            </p:cNvPr>
            <p:cNvSpPr txBox="1">
              <a:spLocks/>
            </p:cNvSpPr>
            <p:nvPr/>
          </p:nvSpPr>
          <p:spPr>
            <a:xfrm>
              <a:off x="3766288" y="3109593"/>
              <a:ext cx="4659424" cy="16633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lang="en-US" altLang="ko-KR" sz="4000" b="1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20000"/>
                      </a:schemeClr>
                    </a:glow>
                  </a:effectLst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Dijkstra</a:t>
              </a:r>
            </a:p>
            <a:p>
              <a:pPr>
                <a:lnSpc>
                  <a:spcPct val="110000"/>
                </a:lnSpc>
              </a:pPr>
              <a:r>
                <a:rPr lang="en-US" altLang="ko-KR" sz="4000" b="1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20000"/>
                      </a:schemeClr>
                    </a:glow>
                  </a:effectLst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Algorithm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138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05463F4D-AB0D-82A8-6110-DBFEB30BF0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C10D8C32-2822-95F6-8609-294BA5408ADB}"/>
              </a:ext>
            </a:extLst>
          </p:cNvPr>
          <p:cNvSpPr txBox="1">
            <a:spLocks/>
          </p:cNvSpPr>
          <p:nvPr/>
        </p:nvSpPr>
        <p:spPr>
          <a:xfrm>
            <a:off x="548640" y="485775"/>
            <a:ext cx="4196080" cy="571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en-US" sz="3200" b="1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제목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69F781-97A7-832E-0B04-466B106CF349}"/>
              </a:ext>
            </a:extLst>
          </p:cNvPr>
          <p:cNvSpPr txBox="1"/>
          <p:nvPr/>
        </p:nvSpPr>
        <p:spPr>
          <a:xfrm>
            <a:off x="548639" y="1429655"/>
            <a:ext cx="9423264" cy="4459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r>
              <a:rPr lang="en-US" altLang="ko-KR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</a:t>
            </a:r>
            <a:r>
              <a:rPr lang="ko-KR" altLang="en-US" sz="2400" b="1" dirty="0">
                <a:solidFill>
                  <a:srgbClr val="CA0260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 </a:t>
            </a:r>
            <a:endParaRPr lang="en-US" altLang="ko-KR" sz="2400" b="1" dirty="0">
              <a:solidFill>
                <a:srgbClr val="CA0260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1.</a:t>
            </a:r>
          </a:p>
          <a:p>
            <a:pPr>
              <a:lnSpc>
                <a:spcPct val="150000"/>
              </a:lnSpc>
            </a:pPr>
            <a:endParaRPr lang="ko-KR" altLang="en-US" sz="2400" dirty="0">
              <a:latin typeface="Noto Sans" panose="020B0502040504020204" pitchFamily="34" charset="0"/>
              <a:ea typeface="Noto Sans KR" panose="020B0200000000000000" pitchFamily="50" charset="-127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5400DC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r>
              <a:rPr lang="en-US" altLang="ko-KR" sz="2400" b="1" dirty="0">
                <a:solidFill>
                  <a:srgbClr val="5400DC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rgbClr val="2B71E3"/>
                </a:solidFill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r>
              <a:rPr lang="en-US" altLang="ko-KR" sz="2400" b="1" dirty="0">
                <a:solidFill>
                  <a:srgbClr val="2B71E3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r>
              <a:rPr lang="en-US" altLang="ko-KR" sz="24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1137136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leek Blue to Red Gradient Wallpaper - Modern Fluid Art for Desktop -  Heroscreen">
            <a:extLst>
              <a:ext uri="{FF2B5EF4-FFF2-40B4-BE49-F238E27FC236}">
                <a16:creationId xmlns:a16="http://schemas.microsoft.com/office/drawing/2014/main" id="{05463F4D-AB0D-82A8-6110-DBFEB30BF0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835" b="52999"/>
          <a:stretch/>
        </p:blipFill>
        <p:spPr bwMode="auto">
          <a:xfrm>
            <a:off x="0" y="0"/>
            <a:ext cx="12192000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부제목 2">
            <a:extLst>
              <a:ext uri="{FF2B5EF4-FFF2-40B4-BE49-F238E27FC236}">
                <a16:creationId xmlns:a16="http://schemas.microsoft.com/office/drawing/2014/main" id="{C10D8C32-2822-95F6-8609-294BA5408ADB}"/>
              </a:ext>
            </a:extLst>
          </p:cNvPr>
          <p:cNvSpPr txBox="1">
            <a:spLocks/>
          </p:cNvSpPr>
          <p:nvPr/>
        </p:nvSpPr>
        <p:spPr>
          <a:xfrm>
            <a:off x="548640" y="485775"/>
            <a:ext cx="4196080" cy="571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ko-KR" altLang="en-US" sz="3200" b="1" dirty="0"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제목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52BE1E16-8D6E-B35F-9F47-D0C0C0C1F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" y="1417320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 b="1" i="0" dirty="0">
                <a:effectLst/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소제목</a:t>
            </a:r>
            <a:endParaRPr lang="en-US" altLang="ko-KR" sz="2400" b="1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indent="0">
              <a:buNone/>
            </a:pPr>
            <a:endParaRPr lang="en-US" altLang="ko-KR" sz="2000" b="1" i="0" dirty="0">
              <a:effectLst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0" indent="0">
              <a:buNone/>
            </a:pPr>
            <a:r>
              <a:rPr lang="ko-KR" altLang="en-US" sz="2000" b="0" i="0" dirty="0">
                <a:effectLst/>
                <a:latin typeface="Noto Sans" panose="020B0502040504020204" pitchFamily="34" charset="0"/>
                <a:ea typeface="Noto Sans KR" panose="020B0200000000000000" pitchFamily="50" charset="-127"/>
                <a:cs typeface="Noto Sans" panose="020B0502040504020204" pitchFamily="34" charset="0"/>
              </a:rPr>
              <a:t>본문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151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A67F0-2606-C331-3D06-2106533544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5541C0C5-2082-AEA4-2E8A-8FDD90D04D52}"/>
              </a:ext>
            </a:extLst>
          </p:cNvPr>
          <p:cNvGrpSpPr/>
          <p:nvPr/>
        </p:nvGrpSpPr>
        <p:grpSpPr>
          <a:xfrm>
            <a:off x="3766288" y="1679473"/>
            <a:ext cx="4659424" cy="3499051"/>
            <a:chOff x="3766288" y="2020446"/>
            <a:chExt cx="4659424" cy="3499051"/>
          </a:xfrm>
        </p:grpSpPr>
        <p:pic>
          <p:nvPicPr>
            <p:cNvPr id="5" name="Picture 2" descr="Sleek Blue to Red Gradient Wallpaper - Modern Fluid Art for Desktop -  Heroscreen">
              <a:extLst>
                <a:ext uri="{FF2B5EF4-FFF2-40B4-BE49-F238E27FC236}">
                  <a16:creationId xmlns:a16="http://schemas.microsoft.com/office/drawing/2014/main" id="{75DEA496-B876-700C-881C-4C617566892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739" t="1937" r="23645" b="1363"/>
            <a:stretch/>
          </p:blipFill>
          <p:spPr bwMode="auto">
            <a:xfrm rot="5814938">
              <a:off x="4346474" y="1969972"/>
              <a:ext cx="3499051" cy="3600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부제목 2">
              <a:extLst>
                <a:ext uri="{FF2B5EF4-FFF2-40B4-BE49-F238E27FC236}">
                  <a16:creationId xmlns:a16="http://schemas.microsoft.com/office/drawing/2014/main" id="{999E14DB-459E-C78E-C572-36C488356A30}"/>
                </a:ext>
              </a:extLst>
            </p:cNvPr>
            <p:cNvSpPr txBox="1">
              <a:spLocks/>
            </p:cNvSpPr>
            <p:nvPr/>
          </p:nvSpPr>
          <p:spPr>
            <a:xfrm>
              <a:off x="3766288" y="2993481"/>
              <a:ext cx="4659424" cy="166338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10000"/>
                </a:lnSpc>
              </a:pPr>
              <a:r>
                <a:rPr lang="en-US" altLang="ko-KR" sz="4000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20000"/>
                      </a:schemeClr>
                    </a:glow>
                  </a:effectLst>
                  <a:latin typeface="Noto Sans Black" panose="020B0502040504020204" pitchFamily="34" charset="0"/>
                  <a:ea typeface="Noto Sans Black" panose="020B0502040504020204" pitchFamily="34" charset="0"/>
                  <a:cs typeface="Noto Sans Black" panose="020B0502040504020204" pitchFamily="34" charset="0"/>
                </a:rPr>
                <a:t>A*</a:t>
              </a:r>
            </a:p>
            <a:p>
              <a:pPr>
                <a:lnSpc>
                  <a:spcPct val="110000"/>
                </a:lnSpc>
              </a:pPr>
              <a:r>
                <a:rPr lang="en-US" altLang="ko-KR" sz="4000" dirty="0">
                  <a:solidFill>
                    <a:schemeClr val="bg1"/>
                  </a:solidFill>
                  <a:effectLst>
                    <a:glow rad="228600">
                      <a:schemeClr val="bg1">
                        <a:alpha val="20000"/>
                      </a:schemeClr>
                    </a:glow>
                  </a:effectLst>
                  <a:latin typeface="Noto Sans Black" panose="020B0502040504020204" pitchFamily="34" charset="0"/>
                  <a:ea typeface="Noto Sans Black" panose="020B0502040504020204" pitchFamily="34" charset="0"/>
                  <a:cs typeface="Noto Sans Black" panose="020B0502040504020204" pitchFamily="34" charset="0"/>
                </a:rPr>
                <a:t>Algorithm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6099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217</Words>
  <Application>Microsoft Office PowerPoint</Application>
  <PresentationFormat>와이드스크린</PresentationFormat>
  <Paragraphs>88</Paragraphs>
  <Slides>17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Noto Sans</vt:lpstr>
      <vt:lpstr>Arial</vt:lpstr>
      <vt:lpstr>맑은 고딕</vt:lpstr>
      <vt:lpstr>Noto Sans Black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Mediapipe와 pygame을 이용한 AR 게임 제작</dc:title>
  <dc:creator>user</dc:creator>
  <cp:lastModifiedBy>sunnykej0326@gmail.com</cp:lastModifiedBy>
  <cp:revision>13</cp:revision>
  <dcterms:created xsi:type="dcterms:W3CDTF">2024-09-03T04:00:19Z</dcterms:created>
  <dcterms:modified xsi:type="dcterms:W3CDTF">2025-05-24T14:03:27Z</dcterms:modified>
  <cp:version/>
</cp:coreProperties>
</file>

<file path=docProps/thumbnail.jpeg>
</file>